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6" r:id="rId2"/>
    <p:sldId id="414" r:id="rId3"/>
    <p:sldId id="413" r:id="rId4"/>
    <p:sldId id="384" r:id="rId5"/>
    <p:sldId id="401" r:id="rId6"/>
    <p:sldId id="402" r:id="rId7"/>
    <p:sldId id="385" r:id="rId8"/>
    <p:sldId id="390" r:id="rId9"/>
    <p:sldId id="392" r:id="rId10"/>
    <p:sldId id="386" r:id="rId11"/>
    <p:sldId id="399" r:id="rId12"/>
    <p:sldId id="388" r:id="rId13"/>
    <p:sldId id="400" r:id="rId14"/>
    <p:sldId id="393" r:id="rId15"/>
    <p:sldId id="394" r:id="rId16"/>
    <p:sldId id="395" r:id="rId17"/>
    <p:sldId id="396" r:id="rId18"/>
    <p:sldId id="404" r:id="rId19"/>
    <p:sldId id="405" r:id="rId20"/>
    <p:sldId id="407" r:id="rId21"/>
    <p:sldId id="408" r:id="rId22"/>
    <p:sldId id="409" r:id="rId23"/>
    <p:sldId id="410" r:id="rId24"/>
    <p:sldId id="411" r:id="rId25"/>
    <p:sldId id="412" r:id="rId26"/>
    <p:sldId id="472" r:id="rId27"/>
    <p:sldId id="299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92A"/>
    <a:srgbClr val="ACD9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7815" autoAdjust="0"/>
    <p:restoredTop sz="94660"/>
  </p:normalViewPr>
  <p:slideViewPr>
    <p:cSldViewPr>
      <p:cViewPr>
        <p:scale>
          <a:sx n="33" d="100"/>
          <a:sy n="33" d="100"/>
        </p:scale>
        <p:origin x="-984" y="-876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D1809-2C3E-4716-B7D1-24C80C64C340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825F5-9C69-4242-9BD1-A547CD46B77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7B7C1-B813-4AD1-AE96-CC62D18B4087}" type="datetimeFigureOut">
              <a:rPr lang="it-IT" smtClean="0"/>
              <a:pPr/>
              <a:t>05/01/2018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91565-3033-47CC-A542-0747E2DF5DD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negal - Guinea Bissau.JPG"/>
          <p:cNvPicPr>
            <a:picLocks noChangeAspect="1"/>
          </p:cNvPicPr>
          <p:nvPr/>
        </p:nvPicPr>
        <p:blipFill>
          <a:blip r:embed="rId2"/>
          <a:srcRect l="8466" t="95" r="5927"/>
          <a:stretch>
            <a:fillRect/>
          </a:stretch>
        </p:blipFill>
        <p:spPr>
          <a:xfrm>
            <a:off x="-32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CasellaDiTesto 2"/>
          <p:cNvSpPr txBox="1"/>
          <p:nvPr/>
        </p:nvSpPr>
        <p:spPr>
          <a:xfrm>
            <a:off x="4857784" y="139463"/>
            <a:ext cx="407193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Bookman Old Style" pitchFamily="18" charset="0"/>
              </a:rPr>
              <a:t>DELEGAZIONE MISSIONARIA    O. M. I.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Bookman Old Style" pitchFamily="18" charset="0"/>
              </a:rPr>
              <a:t>in </a:t>
            </a:r>
            <a:r>
              <a:rPr lang="it-IT" b="1" dirty="0" smtClean="0">
                <a:solidFill>
                  <a:srgbClr val="C00000"/>
                </a:solidFill>
                <a:latin typeface="Bookman Old Style" pitchFamily="18" charset="0"/>
              </a:rPr>
              <a:t>SENEGAL</a:t>
            </a:r>
            <a:r>
              <a:rPr lang="it-IT" dirty="0" smtClean="0">
                <a:solidFill>
                  <a:srgbClr val="C00000"/>
                </a:solidFill>
                <a:latin typeface="Bookman Old Style" pitchFamily="18" charset="0"/>
              </a:rPr>
              <a:t> e </a:t>
            </a:r>
            <a:r>
              <a:rPr lang="it-IT" b="1" dirty="0" smtClean="0">
                <a:solidFill>
                  <a:srgbClr val="C00000"/>
                </a:solidFill>
                <a:latin typeface="Bookman Old Style" pitchFamily="18" charset="0"/>
              </a:rPr>
              <a:t>GUINEA BISSAU </a:t>
            </a:r>
            <a:endParaRPr lang="it-IT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pSp>
        <p:nvGrpSpPr>
          <p:cNvPr id="5" name="Gruppo 136"/>
          <p:cNvGrpSpPr/>
          <p:nvPr/>
        </p:nvGrpSpPr>
        <p:grpSpPr>
          <a:xfrm>
            <a:off x="71406" y="59272"/>
            <a:ext cx="2786082" cy="2226720"/>
            <a:chOff x="71406" y="59272"/>
            <a:chExt cx="2786082" cy="2226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CasellaDiTesto 3"/>
            <p:cNvSpPr txBox="1"/>
            <p:nvPr/>
          </p:nvSpPr>
          <p:spPr>
            <a:xfrm>
              <a:off x="71406" y="59272"/>
              <a:ext cx="2000264" cy="33855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solidFill>
                    <a:srgbClr val="C00000"/>
                  </a:solidFill>
                  <a:latin typeface="+mj-lt"/>
                </a:rPr>
                <a:t>Dakar – </a:t>
              </a:r>
              <a:r>
                <a:rPr lang="it-IT" sz="1400" b="1" dirty="0" smtClean="0">
                  <a:solidFill>
                    <a:srgbClr val="C00000"/>
                  </a:solidFill>
                  <a:latin typeface="+mj-lt"/>
                </a:rPr>
                <a:t>M. I. P. A.</a:t>
              </a:r>
            </a:p>
          </p:txBody>
        </p:sp>
        <p:cxnSp>
          <p:nvCxnSpPr>
            <p:cNvPr id="46" name="Forma 45"/>
            <p:cNvCxnSpPr>
              <a:stCxn id="4" idx="3"/>
            </p:cNvCxnSpPr>
            <p:nvPr/>
          </p:nvCxnSpPr>
          <p:spPr>
            <a:xfrm>
              <a:off x="2071670" y="228549"/>
              <a:ext cx="785818" cy="2057443"/>
            </a:xfrm>
            <a:prstGeom prst="curvedConnector2">
              <a:avLst/>
            </a:prstGeom>
            <a:ln w="3810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" name="Gruppo 137"/>
          <p:cNvGrpSpPr/>
          <p:nvPr/>
        </p:nvGrpSpPr>
        <p:grpSpPr>
          <a:xfrm>
            <a:off x="71406" y="474518"/>
            <a:ext cx="2714644" cy="1811474"/>
            <a:chOff x="71406" y="474518"/>
            <a:chExt cx="2714644" cy="1811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CasellaDiTesto 19"/>
            <p:cNvSpPr txBox="1"/>
            <p:nvPr/>
          </p:nvSpPr>
          <p:spPr>
            <a:xfrm>
              <a:off x="71406" y="474518"/>
              <a:ext cx="2000264" cy="33855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solidFill>
                    <a:srgbClr val="C00000"/>
                  </a:solidFill>
                  <a:latin typeface="+mj-lt"/>
                </a:rPr>
                <a:t>Dakar – </a:t>
              </a:r>
              <a:r>
                <a:rPr lang="it-IT" sz="1600" b="1" dirty="0" err="1" smtClean="0">
                  <a:solidFill>
                    <a:srgbClr val="C00000"/>
                  </a:solidFill>
                  <a:latin typeface="+mj-lt"/>
                </a:rPr>
                <a:t>Mermoz</a:t>
              </a:r>
              <a:endParaRPr lang="it-IT" sz="1600" b="1" dirty="0" smtClean="0">
                <a:solidFill>
                  <a:srgbClr val="C00000"/>
                </a:solidFill>
                <a:latin typeface="+mj-lt"/>
              </a:endParaRPr>
            </a:p>
          </p:txBody>
        </p:sp>
        <p:cxnSp>
          <p:nvCxnSpPr>
            <p:cNvPr id="49" name="Forma 48"/>
            <p:cNvCxnSpPr>
              <a:stCxn id="20" idx="3"/>
            </p:cNvCxnSpPr>
            <p:nvPr/>
          </p:nvCxnSpPr>
          <p:spPr>
            <a:xfrm>
              <a:off x="2071670" y="643795"/>
              <a:ext cx="714380" cy="1642197"/>
            </a:xfrm>
            <a:prstGeom prst="curvedConnector2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uppo 138"/>
          <p:cNvGrpSpPr/>
          <p:nvPr/>
        </p:nvGrpSpPr>
        <p:grpSpPr>
          <a:xfrm>
            <a:off x="72570" y="900774"/>
            <a:ext cx="2642042" cy="1385218"/>
            <a:chOff x="72570" y="900774"/>
            <a:chExt cx="2642042" cy="1385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CasellaDiTesto 21"/>
            <p:cNvSpPr txBox="1"/>
            <p:nvPr/>
          </p:nvSpPr>
          <p:spPr>
            <a:xfrm>
              <a:off x="72570" y="900774"/>
              <a:ext cx="1999100" cy="33855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solidFill>
                    <a:srgbClr val="C00000"/>
                  </a:solidFill>
                  <a:latin typeface="+mj-lt"/>
                </a:rPr>
                <a:t>Dakar – </a:t>
              </a:r>
              <a:r>
                <a:rPr lang="it-IT" sz="1400" b="1" dirty="0" smtClean="0">
                  <a:solidFill>
                    <a:srgbClr val="C00000"/>
                  </a:solidFill>
                  <a:latin typeface="+mj-lt"/>
                </a:rPr>
                <a:t>Castor</a:t>
              </a:r>
              <a:endParaRPr lang="it-IT" sz="1600" b="1" dirty="0" smtClean="0">
                <a:solidFill>
                  <a:srgbClr val="C00000"/>
                </a:solidFill>
                <a:latin typeface="+mj-lt"/>
              </a:endParaRPr>
            </a:p>
          </p:txBody>
        </p:sp>
        <p:cxnSp>
          <p:nvCxnSpPr>
            <p:cNvPr id="51" name="Forma 50"/>
            <p:cNvCxnSpPr>
              <a:stCxn id="22" idx="3"/>
            </p:cNvCxnSpPr>
            <p:nvPr/>
          </p:nvCxnSpPr>
          <p:spPr>
            <a:xfrm>
              <a:off x="2071670" y="1070051"/>
              <a:ext cx="642942" cy="1215941"/>
            </a:xfrm>
            <a:prstGeom prst="curvedConnector2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" name="Gruppo 139"/>
          <p:cNvGrpSpPr/>
          <p:nvPr/>
        </p:nvGrpSpPr>
        <p:grpSpPr>
          <a:xfrm>
            <a:off x="72570" y="1316020"/>
            <a:ext cx="2570604" cy="969972"/>
            <a:chOff x="72570" y="1316020"/>
            <a:chExt cx="2570604" cy="969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asellaDiTesto 22"/>
            <p:cNvSpPr txBox="1"/>
            <p:nvPr/>
          </p:nvSpPr>
          <p:spPr>
            <a:xfrm>
              <a:off x="72570" y="1316020"/>
              <a:ext cx="1999100" cy="33855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solidFill>
                    <a:srgbClr val="C00000"/>
                  </a:solidFill>
                  <a:latin typeface="+mj-lt"/>
                </a:rPr>
                <a:t>Dakar – </a:t>
              </a:r>
              <a:r>
                <a:rPr lang="it-IT" sz="1400" b="1" dirty="0" err="1" smtClean="0">
                  <a:solidFill>
                    <a:srgbClr val="C00000"/>
                  </a:solidFill>
                  <a:latin typeface="+mj-lt"/>
                </a:rPr>
                <a:t>C.S.P.A.</a:t>
              </a:r>
              <a:endParaRPr lang="it-IT" sz="1600" b="1" dirty="0" smtClean="0">
                <a:solidFill>
                  <a:srgbClr val="C00000"/>
                </a:solidFill>
                <a:latin typeface="+mj-lt"/>
              </a:endParaRPr>
            </a:p>
          </p:txBody>
        </p:sp>
        <p:cxnSp>
          <p:nvCxnSpPr>
            <p:cNvPr id="55" name="Forma 54"/>
            <p:cNvCxnSpPr>
              <a:stCxn id="23" idx="3"/>
            </p:cNvCxnSpPr>
            <p:nvPr/>
          </p:nvCxnSpPr>
          <p:spPr>
            <a:xfrm>
              <a:off x="2071670" y="1485297"/>
              <a:ext cx="571504" cy="800695"/>
            </a:xfrm>
            <a:prstGeom prst="curvedConnector2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6" name="Stella a 5 punte 65"/>
          <p:cNvSpPr/>
          <p:nvPr/>
        </p:nvSpPr>
        <p:spPr>
          <a:xfrm>
            <a:off x="2627934" y="2370008"/>
            <a:ext cx="142876" cy="12267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50" name="Gruppo 49"/>
          <p:cNvGrpSpPr/>
          <p:nvPr/>
        </p:nvGrpSpPr>
        <p:grpSpPr>
          <a:xfrm>
            <a:off x="70242" y="2000240"/>
            <a:ext cx="3037560" cy="642942"/>
            <a:chOff x="70242" y="2000240"/>
            <a:chExt cx="3037560" cy="642942"/>
          </a:xfrm>
        </p:grpSpPr>
        <p:grpSp>
          <p:nvGrpSpPr>
            <p:cNvPr id="9" name="Gruppo 140"/>
            <p:cNvGrpSpPr/>
            <p:nvPr/>
          </p:nvGrpSpPr>
          <p:grpSpPr>
            <a:xfrm>
              <a:off x="70242" y="2000240"/>
              <a:ext cx="3001560" cy="620693"/>
              <a:chOff x="70242" y="2000240"/>
              <a:chExt cx="3001560" cy="62069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CasellaDiTesto 23"/>
              <p:cNvSpPr txBox="1"/>
              <p:nvPr/>
            </p:nvSpPr>
            <p:spPr>
              <a:xfrm>
                <a:off x="70242" y="2000240"/>
                <a:ext cx="1715676" cy="3426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C00000"/>
                    </a:solidFill>
                    <a:latin typeface="+mj-lt"/>
                  </a:rPr>
                  <a:t>Nguéniène</a:t>
                </a:r>
              </a:p>
            </p:txBody>
          </p:sp>
          <p:cxnSp>
            <p:nvCxnSpPr>
              <p:cNvPr id="64" name="Connettore 7 63"/>
              <p:cNvCxnSpPr>
                <a:stCxn id="24" idx="3"/>
                <a:endCxn id="67" idx="1"/>
              </p:cNvCxnSpPr>
              <p:nvPr/>
            </p:nvCxnSpPr>
            <p:spPr>
              <a:xfrm>
                <a:off x="1785918" y="2171578"/>
                <a:ext cx="1285884" cy="449355"/>
              </a:xfrm>
              <a:prstGeom prst="curvedConnector3">
                <a:avLst>
                  <a:gd name="adj1" fmla="val 50000"/>
                </a:avLst>
              </a:prstGeom>
              <a:ln w="28575"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67" name="Stella a 5 punte 66"/>
            <p:cNvSpPr/>
            <p:nvPr/>
          </p:nvSpPr>
          <p:spPr>
            <a:xfrm>
              <a:off x="3071802" y="2607182"/>
              <a:ext cx="36000" cy="36000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53" name="Gruppo 52"/>
          <p:cNvGrpSpPr/>
          <p:nvPr/>
        </p:nvGrpSpPr>
        <p:grpSpPr>
          <a:xfrm>
            <a:off x="73734" y="3532456"/>
            <a:ext cx="4141076" cy="1039552"/>
            <a:chOff x="73734" y="3532456"/>
            <a:chExt cx="4141076" cy="1039552"/>
          </a:xfrm>
        </p:grpSpPr>
        <p:grpSp>
          <p:nvGrpSpPr>
            <p:cNvPr id="12" name="Gruppo 143"/>
            <p:cNvGrpSpPr/>
            <p:nvPr/>
          </p:nvGrpSpPr>
          <p:grpSpPr>
            <a:xfrm>
              <a:off x="73734" y="3532456"/>
              <a:ext cx="4105076" cy="1017303"/>
              <a:chOff x="73734" y="3532456"/>
              <a:chExt cx="4105076" cy="101730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CasellaDiTesto 27"/>
              <p:cNvSpPr txBox="1"/>
              <p:nvPr/>
            </p:nvSpPr>
            <p:spPr>
              <a:xfrm>
                <a:off x="73734" y="3532456"/>
                <a:ext cx="1354994" cy="33855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C00000"/>
                    </a:solidFill>
                    <a:latin typeface="+mj-lt"/>
                  </a:rPr>
                  <a:t>Temento</a:t>
                </a:r>
              </a:p>
            </p:txBody>
          </p:sp>
          <p:cxnSp>
            <p:nvCxnSpPr>
              <p:cNvPr id="90" name="Connettore 7 81"/>
              <p:cNvCxnSpPr>
                <a:stCxn id="28" idx="3"/>
                <a:endCxn id="95" idx="1"/>
              </p:cNvCxnSpPr>
              <p:nvPr/>
            </p:nvCxnSpPr>
            <p:spPr>
              <a:xfrm>
                <a:off x="1428728" y="3701733"/>
                <a:ext cx="2750082" cy="848026"/>
              </a:xfrm>
              <a:prstGeom prst="curvedConnector3">
                <a:avLst>
                  <a:gd name="adj1" fmla="val 50000"/>
                </a:avLst>
              </a:prstGeom>
              <a:ln w="28575"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95" name="Stella a 5 punte 94"/>
            <p:cNvSpPr/>
            <p:nvPr/>
          </p:nvSpPr>
          <p:spPr>
            <a:xfrm>
              <a:off x="4178810" y="4536008"/>
              <a:ext cx="36000" cy="36000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58" name="Gruppo 57"/>
          <p:cNvGrpSpPr/>
          <p:nvPr/>
        </p:nvGrpSpPr>
        <p:grpSpPr>
          <a:xfrm>
            <a:off x="73734" y="3947702"/>
            <a:ext cx="3176944" cy="660306"/>
            <a:chOff x="73734" y="3947702"/>
            <a:chExt cx="3176944" cy="660306"/>
          </a:xfrm>
        </p:grpSpPr>
        <p:sp>
          <p:nvSpPr>
            <p:cNvPr id="96" name="Stella a 5 punte 95"/>
            <p:cNvSpPr/>
            <p:nvPr/>
          </p:nvSpPr>
          <p:spPr>
            <a:xfrm>
              <a:off x="3214678" y="4572008"/>
              <a:ext cx="36000" cy="36000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13" name="Gruppo 144"/>
            <p:cNvGrpSpPr/>
            <p:nvPr/>
          </p:nvGrpSpPr>
          <p:grpSpPr>
            <a:xfrm>
              <a:off x="73734" y="3947702"/>
              <a:ext cx="3069506" cy="624306"/>
              <a:chOff x="73734" y="3947702"/>
              <a:chExt cx="3069506" cy="6243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CasellaDiTesto 28"/>
              <p:cNvSpPr txBox="1"/>
              <p:nvPr/>
            </p:nvSpPr>
            <p:spPr>
              <a:xfrm>
                <a:off x="73734" y="3947702"/>
                <a:ext cx="1354994" cy="33855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err="1" smtClean="0">
                    <a:solidFill>
                      <a:srgbClr val="C00000"/>
                    </a:solidFill>
                    <a:latin typeface="+mj-lt"/>
                  </a:rPr>
                  <a:t>Elinkine</a:t>
                </a:r>
                <a:endParaRPr lang="it-IT" sz="1600" b="1" dirty="0" smtClean="0">
                  <a:solidFill>
                    <a:srgbClr val="C00000"/>
                  </a:solidFill>
                  <a:latin typeface="+mj-lt"/>
                </a:endParaRPr>
              </a:p>
            </p:txBody>
          </p:sp>
          <p:cxnSp>
            <p:nvCxnSpPr>
              <p:cNvPr id="98" name="Connettore 7 81"/>
              <p:cNvCxnSpPr>
                <a:stCxn id="29" idx="3"/>
              </p:cNvCxnSpPr>
              <p:nvPr/>
            </p:nvCxnSpPr>
            <p:spPr>
              <a:xfrm>
                <a:off x="1428728" y="4116979"/>
                <a:ext cx="1714512" cy="455029"/>
              </a:xfrm>
              <a:prstGeom prst="curvedConnector3">
                <a:avLst>
                  <a:gd name="adj1" fmla="val 50000"/>
                </a:avLst>
              </a:prstGeom>
              <a:ln w="28575"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uppo 53"/>
          <p:cNvGrpSpPr/>
          <p:nvPr/>
        </p:nvGrpSpPr>
        <p:grpSpPr>
          <a:xfrm>
            <a:off x="1428728" y="4678884"/>
            <a:ext cx="3179272" cy="960572"/>
            <a:chOff x="1428728" y="4678884"/>
            <a:chExt cx="3179272" cy="960572"/>
          </a:xfrm>
        </p:grpSpPr>
        <p:sp>
          <p:nvSpPr>
            <p:cNvPr id="120" name="Stella a 5 punte 119"/>
            <p:cNvSpPr/>
            <p:nvPr/>
          </p:nvSpPr>
          <p:spPr>
            <a:xfrm>
              <a:off x="4572000" y="4678884"/>
              <a:ext cx="36000" cy="36000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14" name="Gruppo 145"/>
            <p:cNvGrpSpPr/>
            <p:nvPr/>
          </p:nvGrpSpPr>
          <p:grpSpPr>
            <a:xfrm>
              <a:off x="1428728" y="4714884"/>
              <a:ext cx="3071834" cy="924572"/>
              <a:chOff x="1428728" y="4714884"/>
              <a:chExt cx="3071834" cy="92457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CasellaDiTesto 29"/>
              <p:cNvSpPr txBox="1"/>
              <p:nvPr/>
            </p:nvSpPr>
            <p:spPr>
              <a:xfrm>
                <a:off x="1428728" y="5300902"/>
                <a:ext cx="1071570" cy="33855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C00000"/>
                    </a:solidFill>
                    <a:latin typeface="+mj-lt"/>
                  </a:rPr>
                  <a:t>Farim</a:t>
                </a:r>
              </a:p>
            </p:txBody>
          </p:sp>
          <p:cxnSp>
            <p:nvCxnSpPr>
              <p:cNvPr id="123" name="Connettore 7 81"/>
              <p:cNvCxnSpPr>
                <a:stCxn id="30" idx="3"/>
              </p:cNvCxnSpPr>
              <p:nvPr/>
            </p:nvCxnSpPr>
            <p:spPr>
              <a:xfrm flipV="1">
                <a:off x="2500298" y="4714884"/>
                <a:ext cx="2000264" cy="755295"/>
              </a:xfrm>
              <a:prstGeom prst="curvedConnector3">
                <a:avLst>
                  <a:gd name="adj1" fmla="val 50000"/>
                </a:avLst>
              </a:prstGeom>
              <a:ln w="28575"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uppo 56"/>
          <p:cNvGrpSpPr/>
          <p:nvPr/>
        </p:nvGrpSpPr>
        <p:grpSpPr>
          <a:xfrm>
            <a:off x="1428728" y="5214950"/>
            <a:ext cx="2822082" cy="838620"/>
            <a:chOff x="1428728" y="5214950"/>
            <a:chExt cx="2822082" cy="838620"/>
          </a:xfrm>
        </p:grpSpPr>
        <p:sp>
          <p:nvSpPr>
            <p:cNvPr id="121" name="Stella a 5 punte 120"/>
            <p:cNvSpPr/>
            <p:nvPr/>
          </p:nvSpPr>
          <p:spPr>
            <a:xfrm>
              <a:off x="4214810" y="5214950"/>
              <a:ext cx="36000" cy="36000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15" name="Gruppo 146"/>
            <p:cNvGrpSpPr/>
            <p:nvPr/>
          </p:nvGrpSpPr>
          <p:grpSpPr>
            <a:xfrm>
              <a:off x="1428728" y="5250950"/>
              <a:ext cx="2792957" cy="802620"/>
              <a:chOff x="1428728" y="5250950"/>
              <a:chExt cx="2792957" cy="80262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CasellaDiTesto 30"/>
              <p:cNvSpPr txBox="1"/>
              <p:nvPr/>
            </p:nvSpPr>
            <p:spPr>
              <a:xfrm>
                <a:off x="1428728" y="5715016"/>
                <a:ext cx="1071570" cy="33855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C00000"/>
                    </a:solidFill>
                    <a:latin typeface="+mj-lt"/>
                  </a:rPr>
                  <a:t>Bissau</a:t>
                </a:r>
              </a:p>
            </p:txBody>
          </p:sp>
          <p:cxnSp>
            <p:nvCxnSpPr>
              <p:cNvPr id="124" name="Connettore 7 81"/>
              <p:cNvCxnSpPr>
                <a:stCxn id="31" idx="3"/>
                <a:endCxn id="121" idx="2"/>
              </p:cNvCxnSpPr>
              <p:nvPr/>
            </p:nvCxnSpPr>
            <p:spPr>
              <a:xfrm flipV="1">
                <a:off x="2500298" y="5250950"/>
                <a:ext cx="1721387" cy="633343"/>
              </a:xfrm>
              <a:prstGeom prst="curvedConnector2">
                <a:avLst/>
              </a:prstGeom>
              <a:ln w="28575"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uppo 55"/>
          <p:cNvGrpSpPr/>
          <p:nvPr/>
        </p:nvGrpSpPr>
        <p:grpSpPr>
          <a:xfrm>
            <a:off x="1426400" y="5964768"/>
            <a:ext cx="3467352" cy="492524"/>
            <a:chOff x="1426400" y="5964768"/>
            <a:chExt cx="3467352" cy="492524"/>
          </a:xfrm>
        </p:grpSpPr>
        <p:sp>
          <p:nvSpPr>
            <p:cNvPr id="122" name="Stella a 5 punte 121"/>
            <p:cNvSpPr/>
            <p:nvPr/>
          </p:nvSpPr>
          <p:spPr>
            <a:xfrm>
              <a:off x="4857752" y="5964768"/>
              <a:ext cx="36000" cy="36000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16" name="Gruppo 147"/>
            <p:cNvGrpSpPr/>
            <p:nvPr/>
          </p:nvGrpSpPr>
          <p:grpSpPr>
            <a:xfrm>
              <a:off x="1426400" y="6000768"/>
              <a:ext cx="3438227" cy="456524"/>
              <a:chOff x="1426400" y="6000768"/>
              <a:chExt cx="3438227" cy="45652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CasellaDiTesto 31"/>
              <p:cNvSpPr txBox="1"/>
              <p:nvPr/>
            </p:nvSpPr>
            <p:spPr>
              <a:xfrm>
                <a:off x="1426400" y="6118738"/>
                <a:ext cx="1073898" cy="33855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C00000"/>
                    </a:solidFill>
                    <a:latin typeface="+mj-lt"/>
                  </a:rPr>
                  <a:t>Cacine</a:t>
                </a:r>
              </a:p>
            </p:txBody>
          </p:sp>
          <p:cxnSp>
            <p:nvCxnSpPr>
              <p:cNvPr id="125" name="Connettore 7 81"/>
              <p:cNvCxnSpPr>
                <a:stCxn id="32" idx="3"/>
                <a:endCxn id="122" idx="2"/>
              </p:cNvCxnSpPr>
              <p:nvPr/>
            </p:nvCxnSpPr>
            <p:spPr>
              <a:xfrm flipV="1">
                <a:off x="2500298" y="6000768"/>
                <a:ext cx="2364329" cy="287247"/>
              </a:xfrm>
              <a:prstGeom prst="curvedConnector2">
                <a:avLst/>
              </a:prstGeom>
              <a:ln w="28575"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uppo 51"/>
          <p:cNvGrpSpPr/>
          <p:nvPr/>
        </p:nvGrpSpPr>
        <p:grpSpPr>
          <a:xfrm>
            <a:off x="104744" y="2500306"/>
            <a:ext cx="4870484" cy="688980"/>
            <a:chOff x="71406" y="2570504"/>
            <a:chExt cx="4870484" cy="688980"/>
          </a:xfrm>
        </p:grpSpPr>
        <p:sp>
          <p:nvSpPr>
            <p:cNvPr id="70" name="Stella a 5 punte 69"/>
            <p:cNvSpPr/>
            <p:nvPr/>
          </p:nvSpPr>
          <p:spPr>
            <a:xfrm flipH="1">
              <a:off x="4870452" y="3189286"/>
              <a:ext cx="71438" cy="70198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10" name="Gruppo 141"/>
            <p:cNvGrpSpPr/>
            <p:nvPr/>
          </p:nvGrpSpPr>
          <p:grpSpPr>
            <a:xfrm>
              <a:off x="71406" y="2570504"/>
              <a:ext cx="4786346" cy="644182"/>
              <a:chOff x="71406" y="2570504"/>
              <a:chExt cx="4786346" cy="64418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CasellaDiTesto 25"/>
              <p:cNvSpPr txBox="1"/>
              <p:nvPr/>
            </p:nvSpPr>
            <p:spPr>
              <a:xfrm>
                <a:off x="71406" y="2570504"/>
                <a:ext cx="1714512" cy="33855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C00000"/>
                    </a:solidFill>
                    <a:latin typeface="+mj-lt"/>
                  </a:rPr>
                  <a:t>Koungheul</a:t>
                </a:r>
              </a:p>
            </p:txBody>
          </p:sp>
          <p:cxnSp>
            <p:nvCxnSpPr>
              <p:cNvPr id="71" name="Connettore 7 70"/>
              <p:cNvCxnSpPr>
                <a:stCxn id="26" idx="3"/>
              </p:cNvCxnSpPr>
              <p:nvPr/>
            </p:nvCxnSpPr>
            <p:spPr>
              <a:xfrm>
                <a:off x="1785918" y="2739781"/>
                <a:ext cx="3071834" cy="474905"/>
              </a:xfrm>
              <a:prstGeom prst="curvedConnector3">
                <a:avLst>
                  <a:gd name="adj1" fmla="val 31809"/>
                </a:avLst>
              </a:prstGeom>
              <a:ln w="28575"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uppo 75"/>
          <p:cNvGrpSpPr/>
          <p:nvPr/>
        </p:nvGrpSpPr>
        <p:grpSpPr>
          <a:xfrm>
            <a:off x="104744" y="2967034"/>
            <a:ext cx="5214655" cy="338554"/>
            <a:chOff x="104744" y="2967034"/>
            <a:chExt cx="5214655" cy="338554"/>
          </a:xfrm>
        </p:grpSpPr>
        <p:grpSp>
          <p:nvGrpSpPr>
            <p:cNvPr id="11" name="Gruppo 142"/>
            <p:cNvGrpSpPr/>
            <p:nvPr/>
          </p:nvGrpSpPr>
          <p:grpSpPr>
            <a:xfrm>
              <a:off x="104744" y="2967034"/>
              <a:ext cx="5110198" cy="338554"/>
              <a:chOff x="104744" y="2967033"/>
              <a:chExt cx="5110198" cy="18950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CasellaDiTesto 26"/>
              <p:cNvSpPr txBox="1"/>
              <p:nvPr/>
            </p:nvSpPr>
            <p:spPr>
              <a:xfrm>
                <a:off x="104744" y="2967033"/>
                <a:ext cx="1908188" cy="18950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err="1" smtClean="0">
                    <a:solidFill>
                      <a:srgbClr val="C00000"/>
                    </a:solidFill>
                    <a:latin typeface="+mj-lt"/>
                  </a:rPr>
                  <a:t>Koumpentoum</a:t>
                </a:r>
                <a:endParaRPr lang="it-IT" sz="1600" b="1" dirty="0" smtClean="0">
                  <a:solidFill>
                    <a:srgbClr val="C00000"/>
                  </a:solidFill>
                  <a:latin typeface="+mj-lt"/>
                </a:endParaRPr>
              </a:p>
            </p:txBody>
          </p:sp>
          <p:cxnSp>
            <p:nvCxnSpPr>
              <p:cNvPr id="82" name="Connettore 7 81"/>
              <p:cNvCxnSpPr/>
              <p:nvPr/>
            </p:nvCxnSpPr>
            <p:spPr>
              <a:xfrm flipV="1">
                <a:off x="2071670" y="3065669"/>
                <a:ext cx="3143272" cy="79972"/>
              </a:xfrm>
              <a:prstGeom prst="curvedConnector3">
                <a:avLst>
                  <a:gd name="adj1" fmla="val 94848"/>
                </a:avLst>
              </a:prstGeom>
              <a:ln w="28575"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59" name="Stella a 5 punte 58"/>
            <p:cNvSpPr/>
            <p:nvPr/>
          </p:nvSpPr>
          <p:spPr>
            <a:xfrm flipH="1">
              <a:off x="5273680" y="3130867"/>
              <a:ext cx="45719" cy="45719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0" name="Gruppo 59"/>
          <p:cNvGrpSpPr/>
          <p:nvPr/>
        </p:nvGrpSpPr>
        <p:grpSpPr>
          <a:xfrm flipH="1">
            <a:off x="3071802" y="2143116"/>
            <a:ext cx="4000528" cy="660306"/>
            <a:chOff x="-702853" y="3947702"/>
            <a:chExt cx="3953531" cy="660306"/>
          </a:xfrm>
        </p:grpSpPr>
        <p:sp>
          <p:nvSpPr>
            <p:cNvPr id="61" name="Stella a 5 punte 60"/>
            <p:cNvSpPr/>
            <p:nvPr/>
          </p:nvSpPr>
          <p:spPr>
            <a:xfrm>
              <a:off x="3214678" y="4572008"/>
              <a:ext cx="36000" cy="36000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62" name="Gruppo 144"/>
            <p:cNvGrpSpPr/>
            <p:nvPr/>
          </p:nvGrpSpPr>
          <p:grpSpPr>
            <a:xfrm>
              <a:off x="-702853" y="3947702"/>
              <a:ext cx="3846092" cy="624305"/>
              <a:chOff x="-702853" y="3947702"/>
              <a:chExt cx="3846092" cy="6243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CasellaDiTesto 62"/>
              <p:cNvSpPr txBox="1"/>
              <p:nvPr/>
            </p:nvSpPr>
            <p:spPr>
              <a:xfrm>
                <a:off x="-702853" y="3947702"/>
                <a:ext cx="2131581" cy="3385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0070C0"/>
                    </a:solidFill>
                    <a:latin typeface="+mj-lt"/>
                  </a:rPr>
                  <a:t>Mbour </a:t>
                </a:r>
                <a:r>
                  <a:rPr lang="it-IT" sz="1600" b="1" dirty="0" smtClean="0">
                    <a:solidFill>
                      <a:srgbClr val="C00000"/>
                    </a:solidFill>
                    <a:latin typeface="+mj-lt"/>
                  </a:rPr>
                  <a:t>dal 26/11/2017</a:t>
                </a:r>
              </a:p>
            </p:txBody>
          </p:sp>
          <p:cxnSp>
            <p:nvCxnSpPr>
              <p:cNvPr id="65" name="Connettore 7 81"/>
              <p:cNvCxnSpPr>
                <a:stCxn id="63" idx="3"/>
              </p:cNvCxnSpPr>
              <p:nvPr/>
            </p:nvCxnSpPr>
            <p:spPr>
              <a:xfrm rot="10800000" flipH="1" flipV="1">
                <a:off x="1428728" y="4116979"/>
                <a:ext cx="1714511" cy="455028"/>
              </a:xfrm>
              <a:prstGeom prst="curved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8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4) Kougnara - davanti alla chies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286520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17) Kougnara - davanti alla chies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6) Kougnara - al pozz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18) Kougnara - al pozz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10b) Kougnara - il dispensario P. Pascal con l'agente di salut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10c) Kougnara - il dispensario con l'agente di salut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12b) Kougnara - i musulmani sono la maggioranz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13) Kougnara - buone relazion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71128 (1) SEN Kougnara (Temento) - i maestri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t="9002"/>
          <a:stretch>
            <a:fillRect/>
          </a:stretch>
        </p:blipFill>
        <p:spPr>
          <a:xfrm>
            <a:off x="0" y="714356"/>
            <a:ext cx="9144000" cy="52149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Novembre 2017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71128 (2) SEN Kougnara (Temento) - le due classi attuali in vimini a sx e di fango a dx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1439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Novembre 2017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Kougnara Senegal - Guinea Bissau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7607" r="1421" b="5660"/>
          <a:stretch>
            <a:fillRect/>
          </a:stretch>
        </p:blipFill>
        <p:spPr>
          <a:xfrm>
            <a:off x="0" y="857280"/>
            <a:ext cx="9144000" cy="60007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ccia a destra con strisce 4"/>
          <p:cNvSpPr/>
          <p:nvPr/>
        </p:nvSpPr>
        <p:spPr>
          <a:xfrm rot="20164885">
            <a:off x="2012115" y="5113940"/>
            <a:ext cx="2004550" cy="843870"/>
          </a:xfrm>
          <a:prstGeom prst="stripedRightArrow">
            <a:avLst>
              <a:gd name="adj1" fmla="val 37621"/>
              <a:gd name="adj2" fmla="val 101792"/>
            </a:avLst>
          </a:prstGeom>
          <a:solidFill>
            <a:srgbClr val="C000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1374" y="6286520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2643174" y="142852"/>
            <a:ext cx="6500826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/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2. 	Presentazione </a:t>
            </a: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nuovo progetto per quest’anno:</a:t>
            </a:r>
            <a:b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</a:b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SCUOLA </a:t>
            </a:r>
            <a:r>
              <a:rPr lang="it-IT" sz="2000" dirty="0" err="1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DI</a:t>
            </a: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 </a:t>
            </a:r>
            <a:r>
              <a:rPr lang="it-IT" sz="2000" dirty="0" err="1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 (Senegal)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71128 (4) SEN Kougnara (Temento) pareti in fango cadent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14612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Novembre 2017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71128 (5) SEN Kougnara (Temento) intern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Novembre 2017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71128 (6) SEN Kougnara (Temento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Novembre 2017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71128 (7) SEN Kougnara (Temento) - spazio a sinistr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5703"/>
          <a:stretch>
            <a:fillRect/>
          </a:stretch>
        </p:blipFill>
        <p:spPr>
          <a:xfrm>
            <a:off x="0" y="687388"/>
            <a:ext cx="9144000" cy="5170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Novembre 2017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71128 (8) SEN Kougnara (Temento) - spazio a destr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1439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Novembre 2017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71128 (10) SEN Kougnara (Temento) - con i maestri e iresponsabili del villaggio.jpg"/>
          <p:cNvPicPr>
            <a:picLocks noGrp="1" noChangeAspect="1"/>
          </p:cNvPicPr>
          <p:nvPr isPhoto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71439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Novembre 2017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8596" y="149721"/>
            <a:ext cx="8138766" cy="630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IN SINTESI, COME SI EVINCE DAL PREVENTIVO,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 LAVORI PREVISTI SONO:</a:t>
            </a:r>
            <a:endParaRPr kumimoji="0" lang="it-IT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Tre aule scolastiche	    19.730.080 Fr CFA		30.078,31 €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Cucina  e bagni                3.635.555 Fr CFA	</a:t>
            </a:r>
            <a:r>
              <a:rPr lang="it-IT" sz="24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5.542,37 €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t-IT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 O T A L E		    </a:t>
            </a:r>
            <a:r>
              <a:rPr kumimoji="0" lang="it-IT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23.365.635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Fr CFA		35.620,69 €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 smtClean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 partecipazione locale sarà di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8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it-IT" sz="28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475.000</a:t>
            </a: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Fr CFA (724,13 €) in denaro.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9875" marR="0" lvl="0" indent="-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Il villaggio si impegna a alloggiare e nutrire gli operai </a:t>
            </a:r>
            <a:b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durante tutto il tempo dei lavori </a:t>
            </a:r>
            <a:r>
              <a:rPr kumimoji="0" lang="it-IT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e…</a:t>
            </a:r>
            <a:endParaRPr kumimoji="0" lang="it-IT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69875" marR="0" lvl="0" indent="-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anche a versare ogni anno, alla fine del raccolto e </a:t>
            </a:r>
            <a:b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della vendita degli anacardi, la somma di </a:t>
            </a:r>
            <a:r>
              <a:rPr kumimoji="0" lang="it-IT" sz="2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50.000</a:t>
            </a:r>
            <a: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Fr CFA </a:t>
            </a:r>
            <a:b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per la manutenzione ed eventuali necessità  della </a:t>
            </a:r>
            <a:b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it-IT" sz="2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struttura scolastica.</a:t>
            </a:r>
            <a:endParaRPr kumimoji="0" lang="it-IT" sz="2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339752" y="2285992"/>
            <a:ext cx="503127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</a:t>
            </a:r>
            <a:r>
              <a:rPr lang="it-IT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razie</a:t>
            </a:r>
            <a:endParaRPr lang="it-IT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 rot="21296923">
            <a:off x="5258900" y="1040191"/>
            <a:ext cx="30311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6000" b="1" cap="all" spc="0" dirty="0" err="1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Jere</a:t>
            </a:r>
            <a:r>
              <a:rPr lang="it-IT" sz="6000" b="1" cap="all" spc="0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it-IT" sz="6000" b="1" cap="all" spc="0" dirty="0" err="1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Jef</a:t>
            </a:r>
            <a:endParaRPr lang="it-IT" sz="6000" b="1" cap="all" spc="0" dirty="0" smtClean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 rot="438257">
            <a:off x="854843" y="805560"/>
            <a:ext cx="30201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54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Merci </a:t>
            </a:r>
          </a:p>
          <a:p>
            <a:r>
              <a:rPr lang="it-IT" sz="5400" b="1" cap="none" spc="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beaucoup</a:t>
            </a:r>
            <a:endParaRPr lang="it-IT" sz="5400" b="1" cap="none" spc="0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 rot="21037904">
            <a:off x="727882" y="4858247"/>
            <a:ext cx="360092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t-IT" sz="7200" b="1" cap="none" spc="0" dirty="0" err="1" smtClean="0">
                <a:ln/>
                <a:solidFill>
                  <a:srgbClr val="29592A"/>
                </a:solidFill>
                <a:effectLst/>
              </a:rPr>
              <a:t>obrigado</a:t>
            </a:r>
            <a:endParaRPr lang="fr-FR" sz="7200" b="1" cap="none" spc="0" dirty="0">
              <a:ln/>
              <a:solidFill>
                <a:srgbClr val="29592A"/>
              </a:solidFill>
              <a:effectLst/>
            </a:endParaRPr>
          </a:p>
        </p:txBody>
      </p:sp>
      <p:sp>
        <p:nvSpPr>
          <p:cNvPr id="7" name="Rettangolo 6"/>
          <p:cNvSpPr/>
          <p:nvPr/>
        </p:nvSpPr>
        <p:spPr>
          <a:xfrm rot="20658863">
            <a:off x="5527821" y="4641568"/>
            <a:ext cx="30792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pple Chancery" pitchFamily="66" charset="0"/>
              </a:rPr>
              <a:t>Thanks</a:t>
            </a:r>
            <a:r>
              <a:rPr lang="it-IT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pple Chancery" pitchFamily="66" charset="0"/>
              </a:rPr>
              <a:t> </a:t>
            </a:r>
          </a:p>
          <a:p>
            <a:pPr algn="ctr"/>
            <a:r>
              <a:rPr lang="it-IT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pple Chancery" pitchFamily="66" charset="0"/>
              </a:rPr>
              <a:t>so </a:t>
            </a:r>
            <a:r>
              <a:rPr lang="it-IT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pple Chancery" pitchFamily="66" charset="0"/>
              </a:rPr>
              <a:t>much</a:t>
            </a:r>
            <a:endParaRPr lang="it-IT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pple Chancery" pitchFamily="66" charset="0"/>
            </a:endParaRPr>
          </a:p>
        </p:txBody>
      </p:sp>
      <p:pic>
        <p:nvPicPr>
          <p:cNvPr id="9" name="Immagine 15" descr="OMI 2.gif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Kougnara Localizzazio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08099"/>
            <a:ext cx="9144000" cy="57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2643174" y="142852"/>
            <a:ext cx="6500826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/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2. 	Presentazione </a:t>
            </a: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nuovo progetto per quest’anno:</a:t>
            </a:r>
            <a:b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</a:b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SCUOLA </a:t>
            </a:r>
            <a:r>
              <a:rPr lang="it-IT" sz="2000" dirty="0" err="1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DI</a:t>
            </a: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 </a:t>
            </a:r>
            <a:r>
              <a:rPr lang="it-IT" sz="2000" dirty="0" err="1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 (Senegal)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vista satellitare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1) Kougnara - Chiesa e terreno della missio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928858" y="2307749"/>
            <a:ext cx="15814190" cy="33358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2643174" y="142852"/>
            <a:ext cx="6500826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/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2. 	Presentazione </a:t>
            </a: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nuovo progetto per quest’anno:</a:t>
            </a:r>
            <a:b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</a:b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SCUOLA </a:t>
            </a:r>
            <a:r>
              <a:rPr lang="it-IT" sz="2000" dirty="0" err="1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DI</a:t>
            </a: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 </a:t>
            </a:r>
            <a:r>
              <a:rPr lang="it-IT" sz="2000" dirty="0" err="1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 (Senegal)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19) Kougnara - il villaggi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20) Kougnara - un vecchio del villagi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3) Kougnara - davanti alla chies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8) Kougnara - davanti alla chies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813 (10) Kougnara - il villaggi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6172162"/>
            <a:ext cx="9144000" cy="400110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ctr"/>
            <a:r>
              <a:rPr lang="it-IT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Kougnara</a:t>
            </a:r>
            <a:r>
              <a:rPr lang="it-IT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(Temento) – Agosto 2016</a:t>
            </a:r>
            <a:endParaRPr lang="it-IT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Immagine 15" descr="OMI 2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6348724"/>
            <a:ext cx="1143008" cy="5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3005</TotalTime>
  <Words>229</Words>
  <Application>Microsoft Office PowerPoint</Application>
  <PresentationFormat>Presentazione su schermo (4:3)</PresentationFormat>
  <Paragraphs>60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Adrianomi</dc:creator>
  <cp:lastModifiedBy>Procuratore OMI</cp:lastModifiedBy>
  <cp:revision>233</cp:revision>
  <dcterms:created xsi:type="dcterms:W3CDTF">2016-05-04T06:39:54Z</dcterms:created>
  <dcterms:modified xsi:type="dcterms:W3CDTF">2018-01-05T14:10:55Z</dcterms:modified>
</cp:coreProperties>
</file>